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66"/>
    <a:srgbClr val="660033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7A9B-47E3-44B4-9051-C373B51B79A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7451F-8ECB-492E-B09F-F7EB4235B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7451F-8ECB-492E-B09F-F7EB4235BBA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36D3267-69C9-4E2A-A396-B4C9F17F95D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559DD5-47DF-48FF-95B5-50685AF2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267-69C9-4E2A-A396-B4C9F17F95D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DD5-47DF-48FF-95B5-50685AF2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267-69C9-4E2A-A396-B4C9F17F95D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DD5-47DF-48FF-95B5-50685AF2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6D3267-69C9-4E2A-A396-B4C9F17F95D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559DD5-47DF-48FF-95B5-50685AF2EF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36D3267-69C9-4E2A-A396-B4C9F17F95D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3559DD5-47DF-48FF-95B5-50685AF2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267-69C9-4E2A-A396-B4C9F17F95D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DD5-47DF-48FF-95B5-50685AF2EF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267-69C9-4E2A-A396-B4C9F17F95D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DD5-47DF-48FF-95B5-50685AF2EF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6D3267-69C9-4E2A-A396-B4C9F17F95D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559DD5-47DF-48FF-95B5-50685AF2EF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267-69C9-4E2A-A396-B4C9F17F95D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DD5-47DF-48FF-95B5-50685AF2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6D3267-69C9-4E2A-A396-B4C9F17F95D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559DD5-47DF-48FF-95B5-50685AF2EF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6D3267-69C9-4E2A-A396-B4C9F17F95D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559DD5-47DF-48FF-95B5-50685AF2EF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6D3267-69C9-4E2A-A396-B4C9F17F95D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559DD5-47DF-48FF-95B5-50685AF2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39" y="692696"/>
            <a:ext cx="911852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Проектная </a:t>
            </a:r>
          </a:p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деятельность </a:t>
            </a:r>
          </a:p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дошкольного </a:t>
            </a:r>
          </a:p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учреждения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Admin\Рабочий стол\КНИГА\фото с родителями\SDC11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3836096" cy="2877072"/>
          </a:xfrm>
          <a:prstGeom prst="rect">
            <a:avLst/>
          </a:prstGeom>
          <a:noFill/>
        </p:spPr>
      </p:pic>
      <p:pic>
        <p:nvPicPr>
          <p:cNvPr id="17412" name="Picture 4" descr="C:\Documents and Settings\Admin\Рабочий стол\КНИГА\фото с родителями\творчество родител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560286"/>
            <a:ext cx="3960440" cy="2970330"/>
          </a:xfrm>
          <a:prstGeom prst="rect">
            <a:avLst/>
          </a:prstGeom>
          <a:noFill/>
        </p:spPr>
      </p:pic>
      <p:pic>
        <p:nvPicPr>
          <p:cNvPr id="17413" name="Picture 5" descr="C:\Documents and Settings\Admin\Рабочий стол\КНИГА\фото с родителями\IMAG0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3888432" cy="2787932"/>
          </a:xfrm>
          <a:prstGeom prst="rect">
            <a:avLst/>
          </a:prstGeom>
          <a:noFill/>
        </p:spPr>
      </p:pic>
      <p:pic>
        <p:nvPicPr>
          <p:cNvPr id="17414" name="Picture 6" descr="C:\Documents and Settings\Admin\Рабочий стол\КНИГА\фото с родителями\DSC04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393643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412776"/>
            <a:ext cx="842493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</a:t>
            </a:r>
            <a:r>
              <a:rPr lang="ru-RU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 внимание!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03468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Переход нашего учреждения на проектный метод деятельности осуществлялся по следующим этапам:</a:t>
            </a:r>
            <a:r>
              <a:rPr lang="ru-RU" sz="3100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         </a:t>
            </a:r>
            <a:r>
              <a:rPr lang="ru-RU" sz="3100" dirty="0" smtClean="0">
                <a:solidFill>
                  <a:srgbClr val="660033"/>
                </a:solidFill>
                <a:latin typeface="Georgia" pitchFamily="18" charset="0"/>
                <a:cs typeface="Times New Roman" pitchFamily="18" charset="0"/>
              </a:rPr>
              <a:t>занятия с включением проблемных ситуаций, детского экспериментирования и т.д.;</a:t>
            </a:r>
            <a:br>
              <a:rPr lang="ru-RU" sz="3100" dirty="0" smtClean="0">
                <a:solidFill>
                  <a:srgbClr val="660033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33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660033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33"/>
                </a:solidFill>
                <a:latin typeface="Georgia" pitchFamily="18" charset="0"/>
                <a:cs typeface="Times New Roman" pitchFamily="18" charset="0"/>
              </a:rPr>
              <a:t>         комплексные блочно-тематические занятия;</a:t>
            </a:r>
            <a:br>
              <a:rPr lang="ru-RU" sz="3100" dirty="0" smtClean="0">
                <a:solidFill>
                  <a:srgbClr val="660033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33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660033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33"/>
                </a:solidFill>
                <a:latin typeface="Georgia" pitchFamily="18" charset="0"/>
                <a:cs typeface="Times New Roman" pitchFamily="18" charset="0"/>
              </a:rPr>
              <a:t>         интеграция: частичная или полная;</a:t>
            </a:r>
            <a:br>
              <a:rPr lang="ru-RU" sz="3100" dirty="0" smtClean="0">
                <a:solidFill>
                  <a:srgbClr val="660033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660033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660033"/>
                </a:solidFill>
                <a:latin typeface="Georgia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83568" y="2204864"/>
            <a:ext cx="504056" cy="216024"/>
          </a:xfrm>
          <a:prstGeom prst="rightArrow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83568" y="3861048"/>
            <a:ext cx="504056" cy="216024"/>
          </a:xfrm>
          <a:prstGeom prst="rightArrow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11560" y="5157192"/>
            <a:ext cx="504056" cy="216024"/>
          </a:xfrm>
          <a:prstGeom prst="rightArrow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5400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2843808" y="692696"/>
            <a:ext cx="3384376" cy="1152128"/>
          </a:xfrm>
          <a:prstGeom prst="beve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Проекты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11560" y="3501008"/>
            <a:ext cx="2304256" cy="1584176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Педагогические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5976" y="2564904"/>
            <a:ext cx="360040" cy="1152128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879249">
            <a:off x="6870166" y="2239346"/>
            <a:ext cx="375801" cy="1152128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726863">
            <a:off x="1838684" y="2162947"/>
            <a:ext cx="374792" cy="1175830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347864" y="3933056"/>
            <a:ext cx="2304256" cy="1656184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Детско-родительские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084168" y="3573016"/>
            <a:ext cx="2304256" cy="1656184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Детские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590465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Georgia" pitchFamily="18" charset="0"/>
                <a:cs typeface="Times New Roman" pitchFamily="18" charset="0"/>
              </a:rPr>
              <a:t>                                 Проблемы: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Georgia" pitchFamily="18" charset="0"/>
                <a:cs typeface="Times New Roman" pitchFamily="18" charset="0"/>
              </a:rPr>
            </a:br>
            <a:r>
              <a:rPr lang="ru-RU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Georgia" pitchFamily="18" charset="0"/>
                <a:cs typeface="Times New Roman" pitchFamily="18" charset="0"/>
              </a:rPr>
            </a:br>
            <a:r>
              <a:rPr lang="ru-RU" i="1" dirty="0" smtClean="0">
                <a:latin typeface="Georgia" pitchFamily="18" charset="0"/>
                <a:cs typeface="Times New Roman" pitchFamily="18" charset="0"/>
              </a:rPr>
              <a:t>1</a:t>
            </a:r>
            <a:r>
              <a:rPr lang="ru-RU" sz="3100" i="1" dirty="0" smtClean="0">
                <a:latin typeface="Georgia" pitchFamily="18" charset="0"/>
                <a:cs typeface="Times New Roman" pitchFamily="18" charset="0"/>
              </a:rPr>
              <a:t>) Несоответствие между традиционной формой организации образовательной деятельности и характером проектной деятельности.</a:t>
            </a:r>
            <a:br>
              <a:rPr lang="ru-RU" sz="31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Georgia" pitchFamily="18" charset="0"/>
                <a:cs typeface="Times New Roman" pitchFamily="18" charset="0"/>
              </a:rPr>
              <a:t>2) </a:t>
            </a:r>
            <a:r>
              <a:rPr lang="ru-RU" sz="3100" i="1" dirty="0" err="1" smtClean="0">
                <a:latin typeface="Georgia" pitchFamily="18" charset="0"/>
                <a:cs typeface="Times New Roman" pitchFamily="18" charset="0"/>
              </a:rPr>
              <a:t>Неразличение</a:t>
            </a:r>
            <a:r>
              <a:rPr lang="ru-RU" sz="3100" i="1" dirty="0" smtClean="0">
                <a:latin typeface="Georgia" pitchFamily="18" charset="0"/>
                <a:cs typeface="Times New Roman" pitchFamily="18" charset="0"/>
              </a:rPr>
              <a:t> субъектной и объектной позиции ребенка.</a:t>
            </a:r>
            <a:br>
              <a:rPr lang="ru-RU" sz="31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Georgia" pitchFamily="18" charset="0"/>
                <a:cs typeface="Times New Roman" pitchFamily="18" charset="0"/>
              </a:rPr>
              <a:t>3) Необходимость формирования субъектной позиции педагога.</a:t>
            </a:r>
            <a:r>
              <a:rPr lang="ru-RU" sz="31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Georgia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580112" y="4509120"/>
            <a:ext cx="2592288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Открытость для участия родителей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5940152" y="764704"/>
            <a:ext cx="2592288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Развить творческое мышление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683568" y="4509120"/>
            <a:ext cx="2592288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Закрепить умение самостоятельно находить информацию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683568" y="692696"/>
            <a:ext cx="2664296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Повысить самостоятельную активность детей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3275856" y="2420888"/>
            <a:ext cx="223224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Использование метода проектов позволило:</a:t>
            </a:r>
            <a:endParaRPr lang="ru-RU" sz="14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987824" y="2060848"/>
            <a:ext cx="648072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364088" y="2132856"/>
            <a:ext cx="57606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843808" y="4077072"/>
            <a:ext cx="57606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08104" y="4005064"/>
            <a:ext cx="451640" cy="498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947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Georgia" pitchFamily="18" charset="0"/>
              </a:rPr>
              <a:t>Результаты : 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  <a:sym typeface="Wingdings"/>
              </a:rPr>
              <a:t></a:t>
            </a:r>
            <a:r>
              <a:rPr lang="ru-RU" sz="2400" dirty="0" smtClean="0">
                <a:latin typeface="Georgia" pitchFamily="18" charset="0"/>
              </a:rPr>
              <a:t> повышение самооценки ребенка;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  <a:sym typeface="Wingdings"/>
              </a:rPr>
              <a:t></a:t>
            </a:r>
            <a:r>
              <a:rPr lang="ru-RU" sz="2400" dirty="0" smtClean="0">
                <a:latin typeface="Georgia" pitchFamily="18" charset="0"/>
                <a:sym typeface="Wingdings"/>
              </a:rPr>
              <a:t> </a:t>
            </a:r>
            <a:r>
              <a:rPr lang="ru-RU" sz="2400" dirty="0" smtClean="0">
                <a:latin typeface="Georgia" pitchFamily="18" charset="0"/>
              </a:rPr>
              <a:t>ребенок ощущает себя значимым в группе сверстников, видит свой вклад в общее дело, радуется своим успехам; 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  <a:sym typeface="Wingdings"/>
              </a:rPr>
              <a:t></a:t>
            </a:r>
            <a:r>
              <a:rPr lang="ru-RU" sz="2400" dirty="0" smtClean="0">
                <a:latin typeface="Georgia" pitchFamily="18" charset="0"/>
              </a:rPr>
              <a:t>повышение профессионально-личностного потенциала, уровня квалификации и профессионализма педагогических работников в ДОУ;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  <a:sym typeface="Wingdings"/>
              </a:rPr>
              <a:t>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Georgia" pitchFamily="18" charset="0"/>
              </a:rPr>
              <a:t>сблизились позиции ДОУ и семьи к совместной творческой деятельности;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  <a:sym typeface="Wingdings"/>
              </a:rPr>
              <a:t> </a:t>
            </a:r>
            <a:r>
              <a:rPr lang="ru-RU" sz="2200" dirty="0" smtClean="0">
                <a:latin typeface="Georgia" pitchFamily="18" charset="0"/>
              </a:rPr>
              <a:t>происходит активное развитие, обогащение, совершенствование материально-технической базы ДОУ;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82154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>
                <a:latin typeface="Georgia" pitchFamily="18" charset="0"/>
                <a:sym typeface="Wingdings"/>
              </a:rPr>
              <a:t></a:t>
            </a:r>
            <a:r>
              <a:rPr lang="ru-RU" sz="2400" dirty="0" smtClean="0">
                <a:latin typeface="Georgia" pitchFamily="18" charset="0"/>
              </a:rPr>
              <a:t> большинство проектов, представлены на конкурсы различных уровней, занимают призовые места</a:t>
            </a: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endParaRPr lang="ru-RU" sz="2000" dirty="0">
              <a:latin typeface="Georgia" pitchFamily="18" charset="0"/>
            </a:endParaRPr>
          </a:p>
        </p:txBody>
      </p:sp>
      <p:pic>
        <p:nvPicPr>
          <p:cNvPr id="20481" name="Picture 1" descr="C:\Documents and Settings\Admin\Рабочий стол\Содержание проектов\Карагаева Ю.Н\Результат\Школьник.ру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149080"/>
            <a:ext cx="1584176" cy="2237254"/>
          </a:xfrm>
          <a:prstGeom prst="rect">
            <a:avLst/>
          </a:prstGeom>
          <a:noFill/>
        </p:spPr>
      </p:pic>
      <p:pic>
        <p:nvPicPr>
          <p:cNvPr id="6" name="Picture 1" descr="C:\Documents and Settings\Admin\Рабочий стол\Содержание проектов\Карагаева Ю.Н\Результат\Лира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1651579" cy="2376264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Содержание проектов\Карагаева Ю.Н\Результат\Лучший воспита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56792"/>
            <a:ext cx="1668599" cy="2304256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Содержание проектов\Карагаева Ю.Н\Результат\Надежды России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149080"/>
            <a:ext cx="1528506" cy="2160241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Содержание проектов\Карагаева Ю.Н\Результат\Шагв будущее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77072"/>
            <a:ext cx="1721788" cy="2304256"/>
          </a:xfrm>
          <a:prstGeom prst="rect">
            <a:avLst/>
          </a:prstGeom>
          <a:noFill/>
        </p:spPr>
      </p:pic>
      <p:pic>
        <p:nvPicPr>
          <p:cNvPr id="10" name="Picture 6" descr="G:\Немцева Л.А.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556792"/>
            <a:ext cx="1656184" cy="2341334"/>
          </a:xfrm>
          <a:prstGeom prst="rect">
            <a:avLst/>
          </a:prstGeom>
          <a:noFill/>
        </p:spPr>
      </p:pic>
      <p:pic>
        <p:nvPicPr>
          <p:cNvPr id="11" name="Picture 7" descr="G:\Паровицына В.М.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1556792"/>
            <a:ext cx="1629957" cy="2304256"/>
          </a:xfrm>
          <a:prstGeom prst="rect">
            <a:avLst/>
          </a:prstGeom>
          <a:noFill/>
        </p:spPr>
      </p:pic>
      <p:pic>
        <p:nvPicPr>
          <p:cNvPr id="12" name="Picture 8" descr="G:\ФЕДОРОВА л.ф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149080"/>
            <a:ext cx="1584176" cy="2239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55446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eorgia" pitchFamily="18" charset="0"/>
                <a:sym typeface="Wingdings"/>
              </a:rPr>
              <a:t>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в настоящее время, собран консультативный методический материал;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  <a:sym typeface="Wingdings"/>
              </a:rPr>
              <a:t> </a:t>
            </a:r>
            <a:r>
              <a:rPr lang="ru-RU" sz="2000" dirty="0" smtClean="0">
                <a:latin typeface="Georgia" pitchFamily="18" charset="0"/>
              </a:rPr>
              <a:t>оформлена подборка «Наши проекты»;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  <a:sym typeface="Wingdings"/>
              </a:rPr>
              <a:t></a:t>
            </a:r>
            <a:r>
              <a:rPr lang="ru-RU" sz="2000" dirty="0" smtClean="0">
                <a:latin typeface="Georgia" pitchFamily="18" charset="0"/>
              </a:rPr>
              <a:t>  выпущен педагогический журнал «Шушенское образование»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  <a:sym typeface="Wingdings"/>
              </a:rPr>
              <a:t> </a:t>
            </a:r>
            <a:r>
              <a:rPr lang="ru-RU" sz="2800" dirty="0" smtClean="0">
                <a:latin typeface="Georgia" pitchFamily="18" charset="0"/>
                <a:sym typeface="Wingdings"/>
              </a:rPr>
              <a:t>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обобщены и выпущены </a:t>
            </a:r>
            <a:r>
              <a:rPr lang="ru-RU" sz="2000" dirty="0" smtClean="0">
                <a:latin typeface="Georgia" pitchFamily="18" charset="0"/>
              </a:rPr>
              <a:t>2</a:t>
            </a:r>
            <a:r>
              <a:rPr lang="en-US" sz="2000" dirty="0" smtClean="0">
                <a:latin typeface="Georgia" pitchFamily="18" charset="0"/>
              </a:rPr>
              <a:t>9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сборников методических разработок.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C:\Documents and Settings\Admin\Рабочий стол\ФЦВЫУА\IMG_20170314_103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4664"/>
            <a:ext cx="2376264" cy="3168352"/>
          </a:xfrm>
          <a:prstGeom prst="rect">
            <a:avLst/>
          </a:prstGeom>
          <a:noFill/>
        </p:spPr>
      </p:pic>
      <p:pic>
        <p:nvPicPr>
          <p:cNvPr id="18443" name="Picture 11" descr="C:\Documents and Settings\Admin\Рабочий стол\Туда\IMG_20170216_103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7"/>
            <a:ext cx="2484276" cy="3312368"/>
          </a:xfrm>
          <a:prstGeom prst="rect">
            <a:avLst/>
          </a:prstGeom>
          <a:noFill/>
        </p:spPr>
      </p:pic>
      <p:pic>
        <p:nvPicPr>
          <p:cNvPr id="18441" name="Picture 9" descr="C:\Documents and Settings\Admin\Рабочий стол\ФЦВЫУА\IMG_20170313_152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3168352" cy="2376264"/>
          </a:xfrm>
          <a:prstGeom prst="rect">
            <a:avLst/>
          </a:prstGeom>
          <a:noFill/>
        </p:spPr>
      </p:pic>
      <p:pic>
        <p:nvPicPr>
          <p:cNvPr id="17" name="Picture 2" descr="C:\Documents and Settings\Admin\Рабочий стол\Туда\IMG_20170217_095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3168352" cy="2376264"/>
          </a:xfrm>
          <a:prstGeom prst="rect">
            <a:avLst/>
          </a:prstGeom>
          <a:noFill/>
        </p:spPr>
      </p:pic>
      <p:pic>
        <p:nvPicPr>
          <p:cNvPr id="18" name="Picture 1" descr="C:\Documents and Settings\Admin\Рабочий стол\Туда\IMG_20170220_154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32656"/>
            <a:ext cx="2448272" cy="3264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E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</TotalTime>
  <Words>74</Words>
  <Application>Microsoft Office PowerPoint</Application>
  <PresentationFormat>Экран (4:3)</PresentationFormat>
  <Paragraphs>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Переход нашего учреждения на проектный метод деятельности осуществлялся по следующим этапам:            занятия с включением проблемных ситуаций, детского экспериментирования и т.д.;           комплексные блочно-тематические занятия;           интеграция: частичная или полная;  </vt:lpstr>
      <vt:lpstr>      </vt:lpstr>
      <vt:lpstr>                                 Проблемы:  1) Несоответствие между традиционной формой организации образовательной деятельности и характером проектной деятельности.  2) Неразличение субъектной и объектной позиции ребенка.  3) Необходимость формирования субъектной позиции педагога. </vt:lpstr>
      <vt:lpstr>Слайд 5</vt:lpstr>
      <vt:lpstr>Результаты :    повышение самооценки ребенка;   ребенок ощущает себя значимым в группе сверстников, видит свой вклад в общее дело, радуется своим успехам;   повышение профессионально-личностного потенциала, уровня квалификации и профессионализма педагогических работников в ДОУ;   сблизились позиции ДОУ и семьи к совместной творческой деятельности;   происходит активное развитие, обогащение, совершенствование материально-технической базы ДОУ; </vt:lpstr>
      <vt:lpstr> большинство проектов, представлены на конкурсы различных уровней, занимают призовые места </vt:lpstr>
      <vt:lpstr>  в настоящее время, собран консультативный методический материал;   оформлена подборка «Наши проекты»;    выпущен педагогический журнал «Шушенское образование»    обобщены и выпущены 29 сборников методических разработок.  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2001-12-31T17:07:34Z</dcterms:created>
  <dcterms:modified xsi:type="dcterms:W3CDTF">2001-12-31T17:45:57Z</dcterms:modified>
</cp:coreProperties>
</file>